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145708360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E9501CE9-D596-46BB-AF49-8ED983242359}">
          <p14:sldIdLst>
            <p14:sldId id="2145708360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5719696-5577-B0EB-921C-FEFFC05E973F}" name="Klaus Ottradovetz" initials="KO" userId="S::klaus.ottradovetz@eviden.com::3f00bf6d-afd9-4e95-99ee-3c1495ee24e9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629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8/10/relationships/authors" Target="authors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D19647-3855-42D0-8C6E-977897F522BB}" type="datetimeFigureOut">
              <a:rPr lang="en-GB" smtClean="0"/>
              <a:t>07/05/2025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798B26-B64E-4AC8-AE88-96E8B9FC09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0920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sv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3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yellow and green light on a black background&#10;&#10;Description automatically generated">
            <a:extLst>
              <a:ext uri="{FF2B5EF4-FFF2-40B4-BE49-F238E27FC236}">
                <a16:creationId xmlns:a16="http://schemas.microsoft.com/office/drawing/2014/main" id="{3C41B6D8-AB04-9CCB-4F4F-40AB4D3AAA0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DA5C6604-3EEA-4673-405B-EBEA08B3F8A5}"/>
              </a:ext>
            </a:extLst>
          </p:cNvPr>
          <p:cNvSpPr/>
          <p:nvPr userDrawn="1"/>
        </p:nvSpPr>
        <p:spPr>
          <a:xfrm>
            <a:off x="381000" y="1855231"/>
            <a:ext cx="5867400" cy="2514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46">
              <a:defRPr/>
            </a:pPr>
            <a:endParaRPr lang="en-BE">
              <a:solidFill>
                <a:srgbClr val="46DAFF"/>
              </a:solidFill>
              <a:latin typeface="Calibri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C0E8480-2D67-1306-3A3A-03C0F5205CFA}"/>
              </a:ext>
            </a:extLst>
          </p:cNvPr>
          <p:cNvSpPr txBox="1">
            <a:spLocks/>
          </p:cNvSpPr>
          <p:nvPr userDrawn="1"/>
        </p:nvSpPr>
        <p:spPr>
          <a:xfrm>
            <a:off x="1873562" y="469688"/>
            <a:ext cx="7727638" cy="74951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>
              <a:defRPr sz="2900" b="0" i="0">
                <a:solidFill>
                  <a:schemeClr val="tx2"/>
                </a:solidFill>
                <a:latin typeface="Calibri"/>
                <a:ea typeface="+mj-ea"/>
                <a:cs typeface="Calibri"/>
              </a:defRPr>
            </a:lvl1pPr>
          </a:lstStyle>
          <a:p>
            <a:pPr algn="ctr" defTabSz="914446">
              <a:defRPr/>
            </a:pPr>
            <a:endParaRPr lang="en-GB" sz="3600" b="1">
              <a:solidFill>
                <a:srgbClr val="1F497D"/>
              </a:solidFill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CE6720C-2738-43DC-4EC1-4C3AD3E9A867}"/>
              </a:ext>
            </a:extLst>
          </p:cNvPr>
          <p:cNvSpPr/>
          <p:nvPr userDrawn="1"/>
        </p:nvSpPr>
        <p:spPr>
          <a:xfrm flipV="1">
            <a:off x="716539" y="4766170"/>
            <a:ext cx="225695" cy="57109"/>
          </a:xfrm>
          <a:prstGeom prst="roundRect">
            <a:avLst/>
          </a:prstGeom>
          <a:solidFill>
            <a:srgbClr val="46DAFF"/>
          </a:solidFill>
          <a:ln>
            <a:solidFill>
              <a:srgbClr val="46DAFF"/>
            </a:solidFill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8A4587C-4544-391A-BC36-C50DBC0561BF}"/>
              </a:ext>
            </a:extLst>
          </p:cNvPr>
          <p:cNvSpPr txBox="1"/>
          <p:nvPr userDrawn="1"/>
        </p:nvSpPr>
        <p:spPr>
          <a:xfrm>
            <a:off x="622766" y="3494072"/>
            <a:ext cx="6464489" cy="9952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1" defTabSz="914446">
              <a:spcBef>
                <a:spcPts val="100"/>
              </a:spcBef>
              <a:defRPr/>
            </a:pPr>
            <a:r>
              <a:rPr lang="en-GB" sz="5867">
                <a:solidFill>
                  <a:srgbClr val="2D2DA5"/>
                </a:solidFill>
                <a:latin typeface="Calibri"/>
                <a:cs typeface="Calibri"/>
              </a:rPr>
              <a:t>Thank</a:t>
            </a:r>
            <a:r>
              <a:rPr lang="en-GB" sz="5867" spc="-25">
                <a:solidFill>
                  <a:srgbClr val="2D2DA5"/>
                </a:solidFill>
                <a:latin typeface="Calibri"/>
                <a:cs typeface="Calibri"/>
              </a:rPr>
              <a:t> </a:t>
            </a:r>
            <a:r>
              <a:rPr lang="en-GB" sz="5867" spc="-20">
                <a:solidFill>
                  <a:srgbClr val="2D2DA5"/>
                </a:solidFill>
                <a:latin typeface="Calibri"/>
                <a:cs typeface="Calibri"/>
              </a:rPr>
              <a:t>you!</a:t>
            </a:r>
            <a:endParaRPr lang="en-GB" sz="5867">
              <a:solidFill>
                <a:srgbClr val="2D2DA5"/>
              </a:solidFill>
              <a:latin typeface="Calibri"/>
              <a:cs typeface="Calibri"/>
            </a:endParaRPr>
          </a:p>
        </p:txBody>
      </p:sp>
      <p:sp>
        <p:nvSpPr>
          <p:cNvPr id="12" name="Rectangle 8">
            <a:extLst>
              <a:ext uri="{FF2B5EF4-FFF2-40B4-BE49-F238E27FC236}">
                <a16:creationId xmlns:a16="http://schemas.microsoft.com/office/drawing/2014/main" id="{21B764FE-E45A-2225-B95B-DBBD9363788B}"/>
              </a:ext>
            </a:extLst>
          </p:cNvPr>
          <p:cNvSpPr/>
          <p:nvPr userDrawn="1"/>
        </p:nvSpPr>
        <p:spPr>
          <a:xfrm>
            <a:off x="0" y="6342600"/>
            <a:ext cx="14703971" cy="415270"/>
          </a:xfrm>
          <a:custGeom>
            <a:avLst/>
            <a:gdLst>
              <a:gd name="connsiteX0" fmla="*/ 0 w 7052153"/>
              <a:gd name="connsiteY0" fmla="*/ 0 h 491390"/>
              <a:gd name="connsiteX1" fmla="*/ 7052153 w 7052153"/>
              <a:gd name="connsiteY1" fmla="*/ 0 h 491390"/>
              <a:gd name="connsiteX2" fmla="*/ 7052153 w 7052153"/>
              <a:gd name="connsiteY2" fmla="*/ 491390 h 491390"/>
              <a:gd name="connsiteX3" fmla="*/ 0 w 7052153"/>
              <a:gd name="connsiteY3" fmla="*/ 491390 h 491390"/>
              <a:gd name="connsiteX4" fmla="*/ 0 w 7052153"/>
              <a:gd name="connsiteY4" fmla="*/ 0 h 491390"/>
              <a:gd name="connsiteX0" fmla="*/ 0 w 8538053"/>
              <a:gd name="connsiteY0" fmla="*/ 7620 h 499010"/>
              <a:gd name="connsiteX1" fmla="*/ 8538053 w 8538053"/>
              <a:gd name="connsiteY1" fmla="*/ 0 h 499010"/>
              <a:gd name="connsiteX2" fmla="*/ 7052153 w 8538053"/>
              <a:gd name="connsiteY2" fmla="*/ 499010 h 499010"/>
              <a:gd name="connsiteX3" fmla="*/ 0 w 8538053"/>
              <a:gd name="connsiteY3" fmla="*/ 499010 h 499010"/>
              <a:gd name="connsiteX4" fmla="*/ 0 w 8538053"/>
              <a:gd name="connsiteY4" fmla="*/ 7620 h 499010"/>
              <a:gd name="connsiteX0" fmla="*/ 0 w 8538053"/>
              <a:gd name="connsiteY0" fmla="*/ 7620 h 499010"/>
              <a:gd name="connsiteX1" fmla="*/ 8538053 w 8538053"/>
              <a:gd name="connsiteY1" fmla="*/ 0 h 499010"/>
              <a:gd name="connsiteX2" fmla="*/ 7052153 w 8538053"/>
              <a:gd name="connsiteY2" fmla="*/ 499010 h 499010"/>
              <a:gd name="connsiteX3" fmla="*/ 0 w 8538053"/>
              <a:gd name="connsiteY3" fmla="*/ 499010 h 499010"/>
              <a:gd name="connsiteX4" fmla="*/ 0 w 8538053"/>
              <a:gd name="connsiteY4" fmla="*/ 7620 h 4990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38053" h="499010">
                <a:moveTo>
                  <a:pt x="0" y="7620"/>
                </a:moveTo>
                <a:lnTo>
                  <a:pt x="8538053" y="0"/>
                </a:lnTo>
                <a:lnTo>
                  <a:pt x="7052153" y="499010"/>
                </a:lnTo>
                <a:lnTo>
                  <a:pt x="0" y="499010"/>
                </a:lnTo>
                <a:lnTo>
                  <a:pt x="0" y="7620"/>
                </a:lnTo>
                <a:close/>
              </a:path>
            </a:pathLst>
          </a:custGeom>
          <a:gradFill flip="none" rotWithShape="1">
            <a:gsLst>
              <a:gs pos="100000">
                <a:schemeClr val="accent2">
                  <a:alpha val="0"/>
                  <a:lumMod val="0"/>
                  <a:lumOff val="100000"/>
                </a:schemeClr>
              </a:gs>
              <a:gs pos="0">
                <a:srgbClr val="000094"/>
              </a:gs>
              <a:gs pos="35000">
                <a:srgbClr val="000094">
                  <a:lumMod val="80000"/>
                  <a:lumOff val="2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BE" sz="2667"/>
              <a:t>        #GaiaXSummit24</a:t>
            </a:r>
            <a:endParaRPr lang="en-GB" sz="2667"/>
          </a:p>
        </p:txBody>
      </p:sp>
      <p:pic>
        <p:nvPicPr>
          <p:cNvPr id="13" name="Grafik 6">
            <a:extLst>
              <a:ext uri="{FF2B5EF4-FFF2-40B4-BE49-F238E27FC236}">
                <a16:creationId xmlns:a16="http://schemas.microsoft.com/office/drawing/2014/main" id="{D5233766-E941-722E-3825-C6607DE375B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478336" y="368300"/>
            <a:ext cx="1183668" cy="658834"/>
          </a:xfrm>
          <a:prstGeom prst="rect">
            <a:avLst/>
          </a:prstGeom>
        </p:spPr>
      </p:pic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17A3D893-A6F3-5D27-FD3C-9306703E527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15963" y="5197475"/>
            <a:ext cx="5848350" cy="63500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000094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marL="12701" defTabSz="914446">
              <a:spcBef>
                <a:spcPts val="100"/>
              </a:spcBef>
              <a:defRPr/>
            </a:pPr>
            <a:r>
              <a:rPr lang="en-BE" sz="2800" spc="-10">
                <a:solidFill>
                  <a:srgbClr val="2D2DA5"/>
                </a:solidFill>
                <a:latin typeface="Calibri"/>
                <a:cs typeface="Calibri"/>
              </a:rPr>
              <a:t>Name &amp; Surname, contact det</a:t>
            </a:r>
            <a:r>
              <a:rPr lang="en-GB" sz="2800" spc="-10">
                <a:solidFill>
                  <a:srgbClr val="2D2DA5"/>
                </a:solidFill>
                <a:latin typeface="Calibri"/>
                <a:cs typeface="Calibri"/>
              </a:rPr>
              <a:t>ai</a:t>
            </a:r>
            <a:r>
              <a:rPr lang="en-BE" sz="2800" spc="-10">
                <a:solidFill>
                  <a:srgbClr val="2D2DA5"/>
                </a:solidFill>
                <a:latin typeface="Calibri"/>
                <a:cs typeface="Calibri"/>
              </a:rPr>
              <a:t>ls </a:t>
            </a:r>
            <a:r>
              <a:rPr lang="en-US" sz="2800" spc="-10">
                <a:solidFill>
                  <a:srgbClr val="2D2DA5"/>
                </a:solidFill>
                <a:latin typeface="Calibri"/>
                <a:cs typeface="Calibri"/>
              </a:rPr>
              <a:t> </a:t>
            </a:r>
            <a:endParaRPr lang="en-US" sz="2800">
              <a:solidFill>
                <a:srgbClr val="2D2DA5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47014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2192000" cy="1904364"/>
          </a:xfrm>
          <a:custGeom>
            <a:avLst/>
            <a:gdLst/>
            <a:ahLst/>
            <a:cxnLst/>
            <a:rect l="l" t="t" r="r" b="b"/>
            <a:pathLst>
              <a:path w="12192000" h="1904364">
                <a:moveTo>
                  <a:pt x="0" y="1903956"/>
                </a:moveTo>
                <a:lnTo>
                  <a:pt x="12192000" y="1903956"/>
                </a:lnTo>
                <a:lnTo>
                  <a:pt x="12192000" y="0"/>
                </a:lnTo>
                <a:lnTo>
                  <a:pt x="0" y="0"/>
                </a:lnTo>
                <a:lnTo>
                  <a:pt x="0" y="1903956"/>
                </a:lnTo>
                <a:close/>
              </a:path>
            </a:pathLst>
          </a:custGeom>
          <a:solidFill>
            <a:srgbClr val="00009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00006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8" name="bg object 18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903956"/>
            <a:ext cx="12192000" cy="4954043"/>
          </a:xfrm>
          <a:prstGeom prst="rect">
            <a:avLst/>
          </a:prstGeom>
        </p:spPr>
      </p:pic>
      <p:pic>
        <p:nvPicPr>
          <p:cNvPr id="19" name="bg object 19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9328" y="4410455"/>
            <a:ext cx="7659624" cy="2447544"/>
          </a:xfrm>
          <a:prstGeom prst="rect">
            <a:avLst/>
          </a:prstGeom>
        </p:spPr>
      </p:pic>
      <p:pic>
        <p:nvPicPr>
          <p:cNvPr id="20" name="bg object 20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24288" y="451104"/>
            <a:ext cx="1731263" cy="966215"/>
          </a:xfrm>
          <a:prstGeom prst="rect">
            <a:avLst/>
          </a:prstGeom>
        </p:spPr>
      </p:pic>
      <p:sp>
        <p:nvSpPr>
          <p:cNvPr id="21" name="bg object 21"/>
          <p:cNvSpPr/>
          <p:nvPr/>
        </p:nvSpPr>
        <p:spPr>
          <a:xfrm>
            <a:off x="1030736" y="4949716"/>
            <a:ext cx="180340" cy="0"/>
          </a:xfrm>
          <a:custGeom>
            <a:avLst/>
            <a:gdLst/>
            <a:ahLst/>
            <a:cxnLst/>
            <a:rect l="l" t="t" r="r" b="b"/>
            <a:pathLst>
              <a:path w="180340">
                <a:moveTo>
                  <a:pt x="0" y="0"/>
                </a:moveTo>
                <a:lnTo>
                  <a:pt x="180000" y="1"/>
                </a:lnTo>
              </a:path>
            </a:pathLst>
          </a:custGeom>
          <a:ln w="57150">
            <a:solidFill>
              <a:srgbClr val="46DA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5/7/2025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4029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03EB85B-3EA8-4814-B5ED-06F4F7B8D42A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15938" y="1461927"/>
            <a:ext cx="8395833" cy="4775361"/>
          </a:xfrm>
          <a:prstGeom prst="rect">
            <a:avLst/>
          </a:prstGeom>
        </p:spPr>
        <p:txBody>
          <a:bodyPr lIns="0" tIns="0"/>
          <a:lstStyle>
            <a:lvl1pPr marL="324000" indent="-324000">
              <a:lnSpc>
                <a:spcPct val="110000"/>
              </a:lnSpc>
              <a:spcBef>
                <a:spcPts val="800"/>
              </a:spcBef>
              <a:buFontTx/>
              <a:buBlip>
                <a:blip r:embed="rId2"/>
              </a:buBlip>
              <a:defRPr sz="1800">
                <a:solidFill>
                  <a:schemeClr val="accent6">
                    <a:lumMod val="50000"/>
                  </a:schemeClr>
                </a:solidFill>
                <a:latin typeface="+mn-lt"/>
              </a:defRPr>
            </a:lvl1pPr>
            <a:lvl2pPr marL="612000" indent="-324000">
              <a:lnSpc>
                <a:spcPct val="110000"/>
              </a:lnSpc>
              <a:spcBef>
                <a:spcPts val="800"/>
              </a:spcBef>
              <a:buFontTx/>
              <a:buBlip>
                <a:blip r:embed="rId3"/>
              </a:buBlip>
              <a:defRPr sz="1800">
                <a:solidFill>
                  <a:schemeClr val="accent6">
                    <a:lumMod val="50000"/>
                  </a:schemeClr>
                </a:solidFill>
                <a:latin typeface="+mn-lt"/>
              </a:defRPr>
            </a:lvl2pPr>
            <a:lvl3pPr marL="898525" indent="-323850">
              <a:lnSpc>
                <a:spcPct val="110000"/>
              </a:lnSpc>
              <a:spcBef>
                <a:spcPts val="800"/>
              </a:spcBef>
              <a:buFontTx/>
              <a:buBlip>
                <a:blip r:embed="rId4"/>
              </a:buBlip>
              <a:defRPr sz="1800">
                <a:solidFill>
                  <a:schemeClr val="accent6">
                    <a:lumMod val="50000"/>
                  </a:schemeClr>
                </a:solidFill>
                <a:latin typeface="+mn-lt"/>
              </a:defRPr>
            </a:lvl3pPr>
            <a:lvl4pPr marL="1152000" indent="-287338">
              <a:lnSpc>
                <a:spcPct val="110000"/>
              </a:lnSpc>
              <a:spcBef>
                <a:spcPts val="800"/>
              </a:spcBef>
              <a:buFontTx/>
              <a:buBlip>
                <a:blip r:embed="rId5"/>
              </a:buBlip>
              <a:defRPr sz="1800">
                <a:solidFill>
                  <a:schemeClr val="accent6">
                    <a:lumMod val="50000"/>
                  </a:schemeClr>
                </a:solidFill>
                <a:latin typeface="+mn-lt"/>
              </a:defRPr>
            </a:lvl4pPr>
            <a:lvl5pPr marL="1404000" marR="0" indent="-288000" algn="l" defTabSz="914400" rtl="0" eaLnBrk="1" fontAlgn="auto" latinLnBrk="0" hangingPunct="1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Tx/>
              <a:buBlip>
                <a:blip r:embed="rId5"/>
              </a:buBlip>
              <a:tabLst/>
              <a:defRPr sz="1800">
                <a:solidFill>
                  <a:schemeClr val="accent6">
                    <a:lumMod val="50000"/>
                  </a:schemeClr>
                </a:solidFill>
                <a:latin typeface="+mn-lt"/>
              </a:defRPr>
            </a:lvl5pPr>
            <a:lvl6pPr marL="2514600" indent="-228600">
              <a:buNone/>
              <a:defRPr/>
            </a:lvl6pPr>
          </a:lstStyle>
          <a:p>
            <a:pPr lvl="0"/>
            <a:r>
              <a:rPr lang="de-DE"/>
              <a:t>This is a bullet point</a:t>
            </a:r>
          </a:p>
          <a:p>
            <a:pPr lvl="1"/>
            <a:r>
              <a:rPr lang="de-DE"/>
              <a:t>This is a bullet point level 2</a:t>
            </a:r>
          </a:p>
          <a:p>
            <a:pPr lvl="2"/>
            <a:r>
              <a:rPr lang="de-DE"/>
              <a:t>This is a bullet point level 3</a:t>
            </a:r>
          </a:p>
          <a:p>
            <a:pPr lvl="3"/>
            <a:r>
              <a:rPr lang="de-DE"/>
              <a:t>Level 4</a:t>
            </a:r>
          </a:p>
          <a:p>
            <a:pPr lvl="4"/>
            <a:r>
              <a:rPr lang="de-DE"/>
              <a:t>Level 5</a:t>
            </a:r>
          </a:p>
          <a:p>
            <a:pPr lvl="4"/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57CF5D1-2B71-44E7-BD5F-23474545DB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35E09-D06A-4765-B4D1-A70A5B2E5B6E}" type="slidenum">
              <a:rPr lang="de-DE" smtClean="0"/>
              <a:t>‹#›</a:t>
            </a:fld>
            <a:endParaRPr lang="de-DE"/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BAAAD151-12D0-7495-9ABA-FCE459A648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5938" y="453851"/>
            <a:ext cx="6875155" cy="757619"/>
          </a:xfrm>
          <a:prstGeom prst="rect">
            <a:avLst/>
          </a:prstGeom>
        </p:spPr>
        <p:txBody>
          <a:bodyPr lIns="0" tIns="0" rIns="0"/>
          <a:lstStyle>
            <a:lvl1pPr>
              <a:defRPr sz="2900" b="0">
                <a:solidFill>
                  <a:schemeClr val="tx2"/>
                </a:solidFill>
              </a:defRPr>
            </a:lvl1pPr>
          </a:lstStyle>
          <a:p>
            <a:r>
              <a:rPr lang="de-DE"/>
              <a:t>This is a headline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26113ECF-7718-7958-D57E-55E3CF83C769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478336" y="368300"/>
            <a:ext cx="1183668" cy="658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55065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und Inhalt" type="obj">
  <p:cSld name="Titel und Inhalt"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43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7" name="Google Shape;157;p43"/>
          <p:cNvSpPr txBox="1">
            <a:spLocks noGrp="1"/>
          </p:cNvSpPr>
          <p:nvPr>
            <p:ph type="body" idx="1"/>
          </p:nvPr>
        </p:nvSpPr>
        <p:spPr>
          <a:xfrm>
            <a:off x="838200" y="1825626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04815" lvl="0" indent="-228611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609630" lvl="1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914446" lvl="2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219261" lvl="3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1524076" lvl="4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1828891" lvl="5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133707" lvl="6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438522" lvl="7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2743337" lvl="8" indent="-228611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8" name="Google Shape;158;p43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9" name="Google Shape;159;p43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0" name="Google Shape;160;p43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939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98573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0977059-4D51-954D-46CC-2190CA8427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CFDF92-9D01-2BF1-4346-755757C18E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D9A25C-88B4-C49A-68E4-E9B44133D6F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860C218-BC20-4C0B-BED3-CF85F030FFB1}" type="datetimeFigureOut">
              <a:rPr lang="en-BE" smtClean="0"/>
              <a:t>05/07/2025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C09E6E-A395-DA40-3344-AB1D2DF28E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064285-9349-3B5C-982C-ED0C5308E1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4FD592E-8AD8-4837-B382-DFEB8B1347B9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442315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77AE6D81-5CEC-624C-F350-69F70A38C3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Arrow: Down 20">
            <a:extLst>
              <a:ext uri="{FF2B5EF4-FFF2-40B4-BE49-F238E27FC236}">
                <a16:creationId xmlns:a16="http://schemas.microsoft.com/office/drawing/2014/main" id="{21328AEE-5359-B1AB-068C-93BD57455CE5}"/>
              </a:ext>
            </a:extLst>
          </p:cNvPr>
          <p:cNvSpPr/>
          <p:nvPr/>
        </p:nvSpPr>
        <p:spPr>
          <a:xfrm>
            <a:off x="8886762" y="1481327"/>
            <a:ext cx="457200" cy="83678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 Display" panose="0211000402020202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 Display" panose="0211000402020202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 Display" panose="0211000402020202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 Display" panose="0211000402020202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 Display" panose="0211000402020202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 Display" panose="0211000402020202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 Display" panose="0211000402020202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 Display" panose="0211000402020202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 Display" panose="0211000402020202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 Display" panose="0211000402020202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 Display" panose="0211000402020202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 Display" panose="0211000402020202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 Display" panose="0211000402020202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 Display" panose="02110004020202020204"/>
              <a:ea typeface="+mn-ea"/>
              <a:cs typeface="+mn-cs"/>
            </a:endParaRPr>
          </a:p>
        </p:txBody>
      </p:sp>
      <p:sp>
        <p:nvSpPr>
          <p:cNvPr id="30" name="Arrow: Down 29">
            <a:extLst>
              <a:ext uri="{FF2B5EF4-FFF2-40B4-BE49-F238E27FC236}">
                <a16:creationId xmlns:a16="http://schemas.microsoft.com/office/drawing/2014/main" id="{CC32C7C8-E668-3C45-5DCB-BD5A716E31D4}"/>
              </a:ext>
            </a:extLst>
          </p:cNvPr>
          <p:cNvSpPr/>
          <p:nvPr/>
        </p:nvSpPr>
        <p:spPr>
          <a:xfrm>
            <a:off x="8863362" y="5135947"/>
            <a:ext cx="504000" cy="1008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 Display" panose="0211000402020202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 Display" panose="0211000402020202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 Display" panose="0211000402020202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 Display" panose="0211000402020202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 Display" panose="0211000402020202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 Display" panose="0211000402020202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 Display" panose="0211000402020202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 Display" panose="0211000402020202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 Display" panose="0211000402020202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 Display" panose="0211000402020202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 Display" panose="0211000402020202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 Display" panose="0211000402020202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 Display" panose="0211000402020202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 Display" panose="02110004020202020204"/>
              <a:ea typeface="+mn-ea"/>
              <a:cs typeface="+mn-cs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50803E2-820D-322D-7828-4977C62DD3F5}"/>
              </a:ext>
            </a:extLst>
          </p:cNvPr>
          <p:cNvSpPr txBox="1"/>
          <p:nvPr/>
        </p:nvSpPr>
        <p:spPr>
          <a:xfrm>
            <a:off x="1436970" y="2403426"/>
            <a:ext cx="3711101" cy="1152000"/>
          </a:xfrm>
          <a:prstGeom prst="roundRect">
            <a:avLst>
              <a:gd name="adj" fmla="val 4973"/>
            </a:avLst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2000" tIns="72000" rIns="72000" bIns="36000" rtlCol="0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Gaia-X Technical Compatibility Specs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pPr marL="227013" marR="0" lvl="0" indent="-1158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Gaia-X Architecture doc</a:t>
            </a:r>
          </a:p>
          <a:p>
            <a:pPr marL="227013" marR="0" lvl="0" indent="-1158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Gaia-X Data Exchange doc</a:t>
            </a:r>
          </a:p>
          <a:p>
            <a:pPr marL="227013" marR="0" lvl="0" indent="-1158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Gaia-X Identity, Credential and Access Mgmt doc</a:t>
            </a:r>
          </a:p>
          <a:p>
            <a:pPr marL="227013" marR="0" lvl="0" indent="-1158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Gaia-X Ontology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5C2CE71-883B-61CD-8DBD-2B065C2550D5}"/>
              </a:ext>
            </a:extLst>
          </p:cNvPr>
          <p:cNvSpPr txBox="1"/>
          <p:nvPr/>
        </p:nvSpPr>
        <p:spPr>
          <a:xfrm>
            <a:off x="0" y="105960"/>
            <a:ext cx="12192000" cy="419338"/>
          </a:xfrm>
          <a:prstGeom prst="roundRect">
            <a:avLst>
              <a:gd name="adj" fmla="val 20811"/>
            </a:avLst>
          </a:prstGeom>
          <a:gradFill flip="none" rotWithShape="1">
            <a:gsLst>
              <a:gs pos="0">
                <a:srgbClr val="000295"/>
              </a:gs>
              <a:gs pos="100000">
                <a:srgbClr val="45D9FF"/>
              </a:gs>
            </a:gsLst>
            <a:lin ang="0" scaled="1"/>
            <a:tileRect/>
          </a:gra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6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THE GAIA-X TRUST FRAMEWORK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C787099-5D66-8975-D71A-FE75D1389513}"/>
              </a:ext>
            </a:extLst>
          </p:cNvPr>
          <p:cNvSpPr txBox="1"/>
          <p:nvPr/>
        </p:nvSpPr>
        <p:spPr>
          <a:xfrm>
            <a:off x="1522347" y="6207833"/>
            <a:ext cx="3096000" cy="525053"/>
          </a:xfrm>
          <a:prstGeom prst="roundRect">
            <a:avLst>
              <a:gd name="adj" fmla="val 4973"/>
            </a:avLst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Semantic and Technical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Interoperability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314A063-F817-FADF-E065-9FEF348F2D09}"/>
              </a:ext>
            </a:extLst>
          </p:cNvPr>
          <p:cNvSpPr txBox="1"/>
          <p:nvPr/>
        </p:nvSpPr>
        <p:spPr>
          <a:xfrm>
            <a:off x="1354669" y="4038373"/>
            <a:ext cx="3431356" cy="720000"/>
          </a:xfrm>
          <a:prstGeom prst="roundRect">
            <a:avLst>
              <a:gd name="adj" fmla="val 4973"/>
            </a:avLst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Gaia-X Technical Compatibility Kit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(TCK) &amp;</a:t>
            </a:r>
          </a:p>
          <a:p>
            <a:pPr marL="0" marR="0" lvl="0" indent="0" algn="ctr" defTabSz="914400" rtl="0" eaLnBrk="1" fontAlgn="auto" latinLnBrk="0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Reference Software Toolkit</a:t>
            </a:r>
          </a:p>
        </p:txBody>
      </p:sp>
      <p:sp>
        <p:nvSpPr>
          <p:cNvPr id="19" name="Arrow: Down 18">
            <a:extLst>
              <a:ext uri="{FF2B5EF4-FFF2-40B4-BE49-F238E27FC236}">
                <a16:creationId xmlns:a16="http://schemas.microsoft.com/office/drawing/2014/main" id="{028AB26F-0757-F1F7-BA80-D7078104BE36}"/>
              </a:ext>
            </a:extLst>
          </p:cNvPr>
          <p:cNvSpPr/>
          <p:nvPr/>
        </p:nvSpPr>
        <p:spPr>
          <a:xfrm>
            <a:off x="2841747" y="1514316"/>
            <a:ext cx="457200" cy="88702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 Display" panose="0211000402020202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 Display" panose="0211000402020202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 Display" panose="02110004020202020204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3474BA6-3EF5-EBE7-42F4-999AE53A6CC5}"/>
              </a:ext>
            </a:extLst>
          </p:cNvPr>
          <p:cNvSpPr txBox="1"/>
          <p:nvPr/>
        </p:nvSpPr>
        <p:spPr>
          <a:xfrm>
            <a:off x="1522347" y="650167"/>
            <a:ext cx="3096000" cy="599114"/>
          </a:xfrm>
          <a:prstGeom prst="roundRect">
            <a:avLst>
              <a:gd name="adj" fmla="val 8379"/>
            </a:avLst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Gaia-X Technical Compatibility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29EB088-85CC-EA55-A3A1-6FF4B6F439CF}"/>
              </a:ext>
            </a:extLst>
          </p:cNvPr>
          <p:cNvSpPr txBox="1"/>
          <p:nvPr/>
        </p:nvSpPr>
        <p:spPr>
          <a:xfrm>
            <a:off x="2337081" y="1237891"/>
            <a:ext cx="14681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 Display" panose="02110004020202020204"/>
                <a:ea typeface="+mn-ea"/>
                <a:cs typeface="+mn-cs"/>
              </a:rPr>
              <a:t>Is obtained using</a:t>
            </a:r>
            <a:endParaRPr kumimoji="0" lang="en-GB" sz="14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09AED82-1784-8C2A-2686-3DA1D301ADED}"/>
              </a:ext>
            </a:extLst>
          </p:cNvPr>
          <p:cNvSpPr txBox="1"/>
          <p:nvPr/>
        </p:nvSpPr>
        <p:spPr>
          <a:xfrm>
            <a:off x="0" y="1586610"/>
            <a:ext cx="12192000" cy="419338"/>
          </a:xfrm>
          <a:prstGeom prst="roundRect">
            <a:avLst>
              <a:gd name="adj" fmla="val 20811"/>
            </a:avLst>
          </a:prstGeom>
          <a:gradFill flip="none" rotWithShape="1">
            <a:gsLst>
              <a:gs pos="0">
                <a:srgbClr val="000295"/>
              </a:gs>
              <a:gs pos="100000">
                <a:srgbClr val="B900FF"/>
              </a:gs>
            </a:gsLst>
            <a:lin ang="0" scaled="1"/>
            <a:tileRect/>
          </a:gra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6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GAIA-X DELIVERABLES</a:t>
            </a:r>
          </a:p>
        </p:txBody>
      </p:sp>
      <p:sp>
        <p:nvSpPr>
          <p:cNvPr id="29" name="Arrow: Down 28">
            <a:extLst>
              <a:ext uri="{FF2B5EF4-FFF2-40B4-BE49-F238E27FC236}">
                <a16:creationId xmlns:a16="http://schemas.microsoft.com/office/drawing/2014/main" id="{E67AB6D3-1906-351E-0F3C-74D5BA669D1C}"/>
              </a:ext>
            </a:extLst>
          </p:cNvPr>
          <p:cNvSpPr/>
          <p:nvPr/>
        </p:nvSpPr>
        <p:spPr>
          <a:xfrm>
            <a:off x="2818347" y="5138033"/>
            <a:ext cx="504000" cy="100800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 Display" panose="0211000402020202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 Display" panose="0211000402020202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 Display" panose="02110004020202020204"/>
              <a:ea typeface="+mn-ea"/>
              <a:cs typeface="+mn-cs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265B90D-A524-E000-48AA-704B60BD9601}"/>
              </a:ext>
            </a:extLst>
          </p:cNvPr>
          <p:cNvSpPr txBox="1"/>
          <p:nvPr/>
        </p:nvSpPr>
        <p:spPr>
          <a:xfrm>
            <a:off x="2337081" y="4828170"/>
            <a:ext cx="14681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 Display" panose="02110004020202020204"/>
                <a:ea typeface="+mn-ea"/>
                <a:cs typeface="+mn-cs"/>
              </a:rPr>
              <a:t>Enabler for</a:t>
            </a:r>
            <a:endParaRPr kumimoji="0" lang="en-GB" sz="14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FDA1F3F-850A-2F5F-B193-647E3D295C67}"/>
              </a:ext>
            </a:extLst>
          </p:cNvPr>
          <p:cNvSpPr txBox="1"/>
          <p:nvPr/>
        </p:nvSpPr>
        <p:spPr>
          <a:xfrm>
            <a:off x="0" y="5241662"/>
            <a:ext cx="12192000" cy="419338"/>
          </a:xfrm>
          <a:prstGeom prst="roundRect">
            <a:avLst>
              <a:gd name="adj" fmla="val 20811"/>
            </a:avLst>
          </a:prstGeom>
          <a:gradFill flip="none" rotWithShape="1">
            <a:gsLst>
              <a:gs pos="0">
                <a:srgbClr val="000295"/>
              </a:gs>
              <a:gs pos="100000">
                <a:srgbClr val="45D9FF"/>
              </a:gs>
            </a:gsLst>
            <a:lin ang="0" scaled="1"/>
            <a:tileRect/>
          </a:gra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6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BUSINESS VALUE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8AE4B3EF-5A40-272A-CB59-FCE7A789516D}"/>
              </a:ext>
            </a:extLst>
          </p:cNvPr>
          <p:cNvSpPr/>
          <p:nvPr/>
        </p:nvSpPr>
        <p:spPr>
          <a:xfrm>
            <a:off x="3563400" y="3141000"/>
            <a:ext cx="72000" cy="7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T" sz="2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 Display" panose="02110004020202020204"/>
              <a:ea typeface="+mn-ea"/>
              <a:cs typeface="+mn-cs"/>
            </a:endParaRPr>
          </a:p>
        </p:txBody>
      </p:sp>
      <p:sp>
        <p:nvSpPr>
          <p:cNvPr id="37" name="Cross 36">
            <a:extLst>
              <a:ext uri="{FF2B5EF4-FFF2-40B4-BE49-F238E27FC236}">
                <a16:creationId xmlns:a16="http://schemas.microsoft.com/office/drawing/2014/main" id="{F85AE354-65EE-D01B-2B07-251F26142B35}"/>
              </a:ext>
            </a:extLst>
          </p:cNvPr>
          <p:cNvSpPr/>
          <p:nvPr/>
        </p:nvSpPr>
        <p:spPr>
          <a:xfrm>
            <a:off x="2926348" y="3663476"/>
            <a:ext cx="288000" cy="289428"/>
          </a:xfrm>
          <a:prstGeom prst="plus">
            <a:avLst>
              <a:gd name="adj" fmla="val 3602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 Display" panose="02110004020202020204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9129FED-397B-7D8E-934E-3EA0DAAAF030}"/>
              </a:ext>
            </a:extLst>
          </p:cNvPr>
          <p:cNvSpPr txBox="1"/>
          <p:nvPr/>
        </p:nvSpPr>
        <p:spPr>
          <a:xfrm>
            <a:off x="7573655" y="2359916"/>
            <a:ext cx="3266223" cy="1152000"/>
          </a:xfrm>
          <a:prstGeom prst="roundRect">
            <a:avLst>
              <a:gd name="adj" fmla="val 4973"/>
            </a:avLst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2000" tIns="72000" rIns="72000" bIns="36000" rtlCol="0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Gaia-X Compliance Document</a:t>
            </a:r>
          </a:p>
          <a:p>
            <a:pPr marL="227013" marR="0" lvl="0" indent="-1158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Gaia-X Labels: </a:t>
            </a:r>
            <a:r>
              <a:rPr kumimoji="0" lang="en-GB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Standard Compliance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and </a:t>
            </a:r>
            <a:r>
              <a:rPr kumimoji="0" lang="en-GB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Levels 1 to 3</a:t>
            </a:r>
          </a:p>
          <a:p>
            <a:pPr marL="227013" marR="0" lvl="0" indent="-1158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Applicable to ICT services, data exchange services, and Participants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F257430-5958-3BC0-FF00-623860BF51E5}"/>
              </a:ext>
            </a:extLst>
          </p:cNvPr>
          <p:cNvSpPr txBox="1"/>
          <p:nvPr/>
        </p:nvSpPr>
        <p:spPr>
          <a:xfrm>
            <a:off x="7573653" y="6216156"/>
            <a:ext cx="3096000" cy="525053"/>
          </a:xfrm>
          <a:prstGeom prst="roundRect">
            <a:avLst>
              <a:gd name="adj" fmla="val 4973"/>
            </a:avLst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Legal and Organisational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Interoperability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9AC0E59-E0B4-CC08-4D64-905136F74FDC}"/>
              </a:ext>
            </a:extLst>
          </p:cNvPr>
          <p:cNvSpPr txBox="1"/>
          <p:nvPr/>
        </p:nvSpPr>
        <p:spPr>
          <a:xfrm>
            <a:off x="7573653" y="3991588"/>
            <a:ext cx="3096000" cy="720000"/>
          </a:xfrm>
          <a:prstGeom prst="roundRect">
            <a:avLst>
              <a:gd name="adj" fmla="val 4973"/>
            </a:avLst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Gaia-X Digital Clearing Houses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(GXDCH)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D99A222-F7D5-527A-E933-D90F8A900D4D}"/>
              </a:ext>
            </a:extLst>
          </p:cNvPr>
          <p:cNvSpPr txBox="1"/>
          <p:nvPr/>
        </p:nvSpPr>
        <p:spPr>
          <a:xfrm>
            <a:off x="7573655" y="650167"/>
            <a:ext cx="3096000" cy="599114"/>
          </a:xfrm>
          <a:prstGeom prst="roundRect">
            <a:avLst>
              <a:gd name="adj" fmla="val 4973"/>
            </a:avLst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Gaia-X Compliance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E29A53E-7DDF-423E-6327-872CC54ABA0B}"/>
              </a:ext>
            </a:extLst>
          </p:cNvPr>
          <p:cNvSpPr txBox="1"/>
          <p:nvPr/>
        </p:nvSpPr>
        <p:spPr>
          <a:xfrm>
            <a:off x="8381312" y="1206540"/>
            <a:ext cx="14681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 Display" panose="02110004020202020204"/>
                <a:ea typeface="+mn-ea"/>
                <a:cs typeface="+mn-cs"/>
              </a:rPr>
              <a:t>Is obtained using</a:t>
            </a:r>
            <a:endParaRPr kumimoji="0" lang="en-GB" sz="14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02D6FAF-42DB-869F-AF79-3466263C606C}"/>
              </a:ext>
            </a:extLst>
          </p:cNvPr>
          <p:cNvSpPr txBox="1"/>
          <p:nvPr/>
        </p:nvSpPr>
        <p:spPr>
          <a:xfrm>
            <a:off x="8387604" y="4786363"/>
            <a:ext cx="14681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 Display" panose="02110004020202020204"/>
                <a:ea typeface="+mn-ea"/>
                <a:cs typeface="+mn-cs"/>
              </a:rPr>
              <a:t>Enabler for</a:t>
            </a:r>
            <a:endParaRPr kumimoji="0" lang="en-GB" sz="14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0794E443-F867-0374-91DF-34359AE3149F}"/>
              </a:ext>
            </a:extLst>
          </p:cNvPr>
          <p:cNvSpPr/>
          <p:nvPr/>
        </p:nvSpPr>
        <p:spPr>
          <a:xfrm>
            <a:off x="4628816" y="3141000"/>
            <a:ext cx="72000" cy="7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T" sz="2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 Display" panose="02110004020202020204"/>
              <a:ea typeface="+mn-ea"/>
              <a:cs typeface="+mn-cs"/>
            </a:endParaRPr>
          </a:p>
        </p:txBody>
      </p:sp>
      <p:sp>
        <p:nvSpPr>
          <p:cNvPr id="36" name="Cross 36">
            <a:extLst>
              <a:ext uri="{FF2B5EF4-FFF2-40B4-BE49-F238E27FC236}">
                <a16:creationId xmlns:a16="http://schemas.microsoft.com/office/drawing/2014/main" id="{F015EA95-CCCD-87B5-D7A3-28332EB1324C}"/>
              </a:ext>
            </a:extLst>
          </p:cNvPr>
          <p:cNvSpPr/>
          <p:nvPr/>
        </p:nvSpPr>
        <p:spPr>
          <a:xfrm>
            <a:off x="8977653" y="3590980"/>
            <a:ext cx="288000" cy="289428"/>
          </a:xfrm>
          <a:prstGeom prst="plus">
            <a:avLst>
              <a:gd name="adj" fmla="val 3602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 Display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0184160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94</Words>
  <Application>Microsoft Office PowerPoint</Application>
  <PresentationFormat>Widescreen</PresentationFormat>
  <Paragraphs>50</Paragraphs>
  <Slides>1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Calibri</vt:lpstr>
      <vt:lpstr>1_Office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Giuditta del Buono</dc:creator>
  <cp:lastModifiedBy>Giuditta del Buono</cp:lastModifiedBy>
  <cp:revision>3</cp:revision>
  <dcterms:created xsi:type="dcterms:W3CDTF">2025-04-23T08:33:19Z</dcterms:created>
  <dcterms:modified xsi:type="dcterms:W3CDTF">2025-05-07T05:36:47Z</dcterms:modified>
</cp:coreProperties>
</file>